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9" r:id="rId3"/>
    <p:sldId id="280" r:id="rId4"/>
    <p:sldId id="281" r:id="rId5"/>
    <p:sldId id="290" r:id="rId6"/>
    <p:sldId id="291" r:id="rId7"/>
    <p:sldId id="292" r:id="rId8"/>
    <p:sldId id="293" r:id="rId9"/>
    <p:sldId id="282" r:id="rId10"/>
    <p:sldId id="283" r:id="rId11"/>
    <p:sldId id="262" r:id="rId12"/>
    <p:sldId id="294" r:id="rId13"/>
    <p:sldId id="27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66"/>
    <a:srgbClr val="FF3300"/>
    <a:srgbClr val="663300"/>
    <a:srgbClr val="C8FAC0"/>
    <a:srgbClr val="003300"/>
    <a:srgbClr val="0066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2" autoAdjust="0"/>
    <p:restoredTop sz="94660"/>
  </p:normalViewPr>
  <p:slideViewPr>
    <p:cSldViewPr>
      <p:cViewPr>
        <p:scale>
          <a:sx n="75" d="100"/>
          <a:sy n="75" d="100"/>
        </p:scale>
        <p:origin x="-2568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48946-2646-44C3-9061-14433246E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473A0-87FA-4A3A-A148-74530BF96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5DAB0-0A4B-44AA-A7D0-2C4CD6CE0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0EA6E-C2DD-4065-A23D-1B7F32D0B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C54B3-44CA-4DE8-933C-9FB52EEB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C10AC-EB5B-4C42-8C51-E808DA62D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CD02C-DC7D-449D-8702-BFE93412E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45188-F482-4743-A63F-EAE28F32C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10916-B232-4505-AAA8-56548CA05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5A638-DF85-45CB-95CC-6132C17BD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7D9E5-DE8C-4439-9554-B899B3E03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6E6E6-52C8-42AF-A1CC-61E7056CE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B32DBDA-84B1-40A6-A433-34EC11F2F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1.bp.blogspot.com/-UdpXoQkqEWo/Tp831l_vi8I/AAAAAAAAABo/n7ePVB1zn4s/s1600/master+%D0%BA%D0%BB%D0%B0%D1%81%D1%813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gif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65175"/>
            <a:ext cx="8147050" cy="5688013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ru-RU" sz="5400" b="1" dirty="0" smtClean="0">
                <a:solidFill>
                  <a:srgbClr val="003300"/>
                </a:solidFill>
              </a:rPr>
              <a:t>    </a:t>
            </a:r>
            <a:r>
              <a:rPr lang="ru-RU" sz="4800" b="1" dirty="0" smtClean="0">
                <a:solidFill>
                  <a:srgbClr val="003300"/>
                </a:solidFill>
              </a:rPr>
              <a:t>Мастер-класс </a:t>
            </a:r>
            <a:r>
              <a:rPr lang="ru-RU" sz="4800" b="1" dirty="0" smtClean="0">
                <a:solidFill>
                  <a:srgbClr val="003300"/>
                </a:solidFill>
              </a:rPr>
              <a:t>как </a:t>
            </a:r>
            <a:r>
              <a:rPr lang="ru-RU" sz="4800" b="1" dirty="0" smtClean="0">
                <a:solidFill>
                  <a:srgbClr val="003300"/>
                </a:solidFill>
              </a:rPr>
              <a:t>    форма </a:t>
            </a:r>
            <a:r>
              <a:rPr lang="ru-RU" sz="4800" b="1" dirty="0" smtClean="0">
                <a:solidFill>
                  <a:srgbClr val="003300"/>
                </a:solidFill>
              </a:rPr>
              <a:t>повышения квалификации</a:t>
            </a:r>
            <a:br>
              <a:rPr lang="ru-RU" sz="4800" b="1" dirty="0" smtClean="0">
                <a:solidFill>
                  <a:srgbClr val="003300"/>
                </a:solidFill>
              </a:rPr>
            </a:br>
            <a:r>
              <a:rPr lang="ru-RU" sz="4800" b="1" dirty="0" smtClean="0">
                <a:solidFill>
                  <a:srgbClr val="003300"/>
                </a:solidFill>
              </a:rPr>
              <a:t> педагогов</a:t>
            </a:r>
            <a:r>
              <a:rPr lang="ru-RU" sz="6000" b="1" dirty="0" smtClean="0">
                <a:solidFill>
                  <a:srgbClr val="003300"/>
                </a:solidFill>
              </a:rPr>
              <a:t/>
            </a:r>
            <a:br>
              <a:rPr lang="ru-RU" sz="6000" b="1" dirty="0" smtClean="0">
                <a:solidFill>
                  <a:srgbClr val="003300"/>
                </a:solidFill>
              </a:rPr>
            </a:br>
            <a:r>
              <a:rPr lang="ru-RU" sz="4800" b="1" dirty="0" smtClean="0">
                <a:solidFill>
                  <a:srgbClr val="006600"/>
                </a:solidFill>
              </a:rPr>
              <a:t/>
            </a:r>
            <a:br>
              <a:rPr lang="ru-RU" sz="4800" b="1" dirty="0" smtClean="0">
                <a:solidFill>
                  <a:srgbClr val="006600"/>
                </a:solidFill>
              </a:rPr>
            </a:br>
            <a:endParaRPr lang="ru-RU" dirty="0" smtClean="0">
              <a:solidFill>
                <a:srgbClr val="006600"/>
              </a:solidFill>
            </a:endParaRPr>
          </a:p>
        </p:txBody>
      </p:sp>
      <p:pic>
        <p:nvPicPr>
          <p:cNvPr id="3" name="Рисунок 2" descr="http://1.bp.blogspot.com/-UdpXoQkqEWo/Tp831l_vi8I/AAAAAAAAABo/n7ePVB1zn4s/s1600/master+%25D0%25BA%25D0%25BB%25D0%25B0%25D1%2581%25D1%25813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797152"/>
            <a:ext cx="158417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Мои документы\Pictures\i11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92696"/>
            <a:ext cx="1584176" cy="1404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60350"/>
            <a:ext cx="8713788" cy="1081088"/>
          </a:xfrm>
        </p:spPr>
        <p:txBody>
          <a:bodyPr/>
          <a:lstStyle/>
          <a:p>
            <a:pPr eaLnBrk="1" hangingPunct="1"/>
            <a:r>
              <a:rPr lang="ru-RU" sz="3400" b="1" i="1" u="sng" smtClean="0">
                <a:solidFill>
                  <a:srgbClr val="FF3300"/>
                </a:solidFill>
              </a:rPr>
              <a:t>Структура мастер-класса</a:t>
            </a:r>
            <a:r>
              <a:rPr lang="ru-RU" sz="3400" b="1" i="1" smtClean="0">
                <a:solidFill>
                  <a:srgbClr val="FF3300"/>
                </a:solidFill>
              </a:rPr>
              <a:t> (продолжение)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557338"/>
            <a:ext cx="8385175" cy="4967287"/>
          </a:xfrm>
        </p:spPr>
        <p:txBody>
          <a:bodyPr/>
          <a:lstStyle/>
          <a:p>
            <a:pPr marL="609600" indent="-609600" algn="l" eaLnBrk="1" hangingPunct="1">
              <a:lnSpc>
                <a:spcPct val="110000"/>
              </a:lnSpc>
              <a:buClr>
                <a:srgbClr val="800000"/>
              </a:buClr>
            </a:pPr>
            <a:r>
              <a:rPr lang="ru-RU" sz="2400" b="1" dirty="0" smtClean="0">
                <a:solidFill>
                  <a:srgbClr val="003300"/>
                </a:solidFill>
              </a:rPr>
              <a:t>5. Моделирование участниками собственных занятий в режиме продемонстрированной педагогической технологии.</a:t>
            </a:r>
          </a:p>
          <a:p>
            <a:pPr marL="609600" indent="-609600" algn="l" eaLnBrk="1" hangingPunct="1">
              <a:lnSpc>
                <a:spcPct val="110000"/>
              </a:lnSpc>
              <a:buClr>
                <a:srgbClr val="800000"/>
              </a:buClr>
            </a:pPr>
            <a:r>
              <a:rPr lang="ru-RU" sz="2400" b="1" dirty="0" smtClean="0">
                <a:solidFill>
                  <a:srgbClr val="003300"/>
                </a:solidFill>
              </a:rPr>
              <a:t>6. Представление результатов работы, обсуждение и корректировка результатов работы (рефлексия)</a:t>
            </a:r>
          </a:p>
          <a:p>
            <a:pPr marL="609600" indent="-609600" algn="l" eaLnBrk="1" hangingPunct="1">
              <a:lnSpc>
                <a:spcPct val="110000"/>
              </a:lnSpc>
              <a:buClr>
                <a:srgbClr val="800000"/>
              </a:buClr>
            </a:pPr>
            <a:r>
              <a:rPr lang="ru-RU" sz="2400" b="1" dirty="0" smtClean="0">
                <a:solidFill>
                  <a:srgbClr val="003300"/>
                </a:solidFill>
              </a:rPr>
              <a:t>7. Анализ проведенного  занятия (педагогом-мастером; руководителем мастер-класса); вопросы участников к мастеру  по проведенному занятию; общая дискуссия; заключительное слово педагога-мастера по всем замечаниям и предложениям.</a:t>
            </a:r>
          </a:p>
          <a:p>
            <a:pPr marL="609600" indent="-609600" algn="l" eaLnBrk="1" hangingPunct="1">
              <a:lnSpc>
                <a:spcPct val="110000"/>
              </a:lnSpc>
              <a:buClr>
                <a:srgbClr val="800000"/>
              </a:buClr>
              <a:buSzPct val="110000"/>
              <a:buFontTx/>
              <a:buChar char="-"/>
            </a:pPr>
            <a:endParaRPr lang="ru-RU" sz="2800" dirty="0" smtClean="0">
              <a:solidFill>
                <a:srgbClr val="003300"/>
              </a:solidFill>
            </a:endParaRPr>
          </a:p>
          <a:p>
            <a:pPr marL="609600" indent="-609600" algn="l" eaLnBrk="1" hangingPunct="1">
              <a:buClr>
                <a:srgbClr val="800000"/>
              </a:buClr>
              <a:buFontTx/>
              <a:buAutoNum type="arabicPeriod" startAt="4"/>
            </a:pPr>
            <a:endParaRPr lang="ru-RU" sz="3000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u="sng" smtClean="0">
                <a:solidFill>
                  <a:srgbClr val="FF3300"/>
                </a:solidFill>
              </a:rPr>
              <a:t>Каковы критерии качества подготовки и проведения мастер-класса?</a:t>
            </a:r>
            <a:r>
              <a:rPr lang="ru-RU" sz="2800" u="sng" smtClean="0">
                <a:solidFill>
                  <a:srgbClr val="FF3300"/>
                </a:solidFill>
              </a:rPr>
              <a:t/>
            </a:r>
            <a:br>
              <a:rPr lang="ru-RU" sz="2800" u="sng" smtClean="0">
                <a:solidFill>
                  <a:srgbClr val="FF3300"/>
                </a:solidFill>
              </a:rPr>
            </a:br>
            <a:endParaRPr lang="ru-RU" sz="2800" u="sng" smtClean="0">
              <a:solidFill>
                <a:srgbClr val="FF33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18488" cy="4525963"/>
          </a:xfrm>
        </p:spPr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ru-RU" sz="2800" dirty="0" err="1" smtClean="0"/>
              <a:t>Презентативность</a:t>
            </a:r>
            <a:endParaRPr lang="ru-RU" sz="2800" dirty="0" smtClean="0"/>
          </a:p>
          <a:p>
            <a:pPr lvl="0">
              <a:buFont typeface="Wingdings" pitchFamily="2" charset="2"/>
              <a:buChar char="v"/>
            </a:pPr>
            <a:r>
              <a:rPr lang="ru-RU" sz="2800" dirty="0" smtClean="0"/>
              <a:t>Эксклюзивность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err="1" smtClean="0"/>
              <a:t>Мотивированность</a:t>
            </a:r>
            <a:endParaRPr lang="ru-RU" sz="2800" dirty="0" smtClean="0"/>
          </a:p>
          <a:p>
            <a:pPr lvl="0">
              <a:buFont typeface="Wingdings" pitchFamily="2" charset="2"/>
              <a:buChar char="v"/>
            </a:pPr>
            <a:r>
              <a:rPr lang="ru-RU" sz="2800" dirty="0" smtClean="0"/>
              <a:t>Технологичность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/>
              <a:t>Эффективность получения результатов каждым участником МК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/>
              <a:t> Артистичность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/>
              <a:t>Общая культура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/>
              <a:t>Педагогическое мастерство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endParaRPr lang="ru-RU" sz="2800" b="1" dirty="0" smtClean="0"/>
          </a:p>
        </p:txBody>
      </p:sp>
      <p:pic>
        <p:nvPicPr>
          <p:cNvPr id="15364" name="Picture 10" descr="j0318055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2212194">
            <a:off x="7380288" y="1268413"/>
            <a:ext cx="847725" cy="476250"/>
          </a:xfrm>
          <a:noFill/>
        </p:spPr>
      </p:pic>
      <p:pic>
        <p:nvPicPr>
          <p:cNvPr id="15365" name="Picture 4" descr="MCj042825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190895">
            <a:off x="6634163" y="5359400"/>
            <a:ext cx="15240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 descr="MCj042825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490154">
            <a:off x="6948488" y="4797425"/>
            <a:ext cx="15240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4" descr="j031805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651584">
            <a:off x="107950" y="260350"/>
            <a:ext cx="8477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5" descr="j031805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008268">
            <a:off x="6372225" y="5084763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smtClean="0">
                <a:solidFill>
                  <a:srgbClr val="FF3300"/>
                </a:solidFill>
              </a:rPr>
              <a:t>Виды методической продукции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ru-RU" i="1" smtClean="0">
                <a:solidFill>
                  <a:srgbClr val="003300"/>
                </a:solidFill>
              </a:rPr>
              <a:t>Методические рекомендации </a:t>
            </a:r>
          </a:p>
          <a:p>
            <a:pPr>
              <a:lnSpc>
                <a:spcPct val="110000"/>
              </a:lnSpc>
            </a:pPr>
            <a:r>
              <a:rPr lang="ru-RU" i="1" smtClean="0">
                <a:solidFill>
                  <a:srgbClr val="003300"/>
                </a:solidFill>
              </a:rPr>
              <a:t>Методические разработки </a:t>
            </a:r>
          </a:p>
          <a:p>
            <a:pPr>
              <a:lnSpc>
                <a:spcPct val="110000"/>
              </a:lnSpc>
            </a:pPr>
            <a:r>
              <a:rPr lang="ru-RU" i="1" smtClean="0">
                <a:solidFill>
                  <a:srgbClr val="003300"/>
                </a:solidFill>
              </a:rPr>
              <a:t>Методическое пособие </a:t>
            </a:r>
          </a:p>
          <a:p>
            <a:pPr>
              <a:lnSpc>
                <a:spcPct val="110000"/>
              </a:lnSpc>
            </a:pPr>
            <a:r>
              <a:rPr lang="ru-RU" i="1" smtClean="0">
                <a:solidFill>
                  <a:srgbClr val="003300"/>
                </a:solidFill>
              </a:rPr>
              <a:t>Тематическая подборка материала</a:t>
            </a:r>
          </a:p>
          <a:p>
            <a:pPr>
              <a:lnSpc>
                <a:spcPct val="110000"/>
              </a:lnSpc>
            </a:pPr>
            <a:r>
              <a:rPr lang="ru-RU" i="1" smtClean="0">
                <a:solidFill>
                  <a:srgbClr val="003300"/>
                </a:solidFill>
              </a:rPr>
              <a:t> Инструктивно - методический плакат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60575"/>
            <a:ext cx="8207375" cy="23764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smtClean="0">
                <a:solidFill>
                  <a:srgbClr val="663300"/>
                </a:solidFill>
                <a:latin typeface="Arial Rounded MT Bold" pitchFamily="34" charset="0"/>
              </a:rPr>
              <a:t>Спасибо за внимание</a:t>
            </a:r>
          </a:p>
        </p:txBody>
      </p:sp>
      <p:pic>
        <p:nvPicPr>
          <p:cNvPr id="19459" name="Picture 13" descr="j0318055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975612">
            <a:off x="5867400" y="1484313"/>
            <a:ext cx="847725" cy="476250"/>
          </a:xfrm>
          <a:noFill/>
        </p:spPr>
      </p:pic>
      <p:pic>
        <p:nvPicPr>
          <p:cNvPr id="19460" name="Picture 10" descr="MCj042816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53854">
            <a:off x="6084888" y="3500438"/>
            <a:ext cx="153987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1" descr="MCj042816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4365625"/>
            <a:ext cx="1539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2" descr="MCj042816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022003">
            <a:off x="1690688" y="3646488"/>
            <a:ext cx="1539875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6" descr="j0318056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 rot="20067296">
            <a:off x="1187450" y="1844675"/>
            <a:ext cx="762000" cy="476250"/>
          </a:xfrm>
          <a:noFill/>
        </p:spPr>
      </p:pic>
      <p:pic>
        <p:nvPicPr>
          <p:cNvPr id="19464" name="Picture 22" descr="j031805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532704">
            <a:off x="5292725" y="2997200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74638"/>
            <a:ext cx="7859712" cy="1354137"/>
          </a:xfrm>
        </p:spPr>
        <p:txBody>
          <a:bodyPr/>
          <a:lstStyle/>
          <a:p>
            <a:pPr eaLnBrk="1" hangingPunct="1"/>
            <a:r>
              <a:rPr lang="ru-RU" b="1" i="1" u="sng" smtClean="0">
                <a:solidFill>
                  <a:srgbClr val="FF3300"/>
                </a:solidFill>
              </a:rPr>
              <a:t>Что такое мастер-класс?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84313"/>
            <a:ext cx="8785225" cy="489743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dirty="0" smtClean="0">
                <a:solidFill>
                  <a:srgbClr val="003300"/>
                </a:solidFill>
              </a:rPr>
              <a:t> </a:t>
            </a:r>
            <a:r>
              <a:rPr lang="ru-RU" sz="3600" dirty="0" smtClean="0">
                <a:solidFill>
                  <a:srgbClr val="003300"/>
                </a:solidFill>
              </a:rPr>
              <a:t>     </a:t>
            </a:r>
            <a:r>
              <a:rPr lang="ru-RU" sz="3600" b="1" dirty="0" smtClean="0">
                <a:solidFill>
                  <a:srgbClr val="003300"/>
                </a:solidFill>
              </a:rPr>
              <a:t>Занятие,</a:t>
            </a:r>
            <a:r>
              <a:rPr lang="ru-RU" sz="3600" b="1" dirty="0" smtClean="0"/>
              <a:t> даваемое </a:t>
            </a:r>
            <a:r>
              <a:rPr lang="ru-RU" sz="3600" b="1" dirty="0" smtClean="0">
                <a:solidFill>
                  <a:srgbClr val="FF3300"/>
                </a:solidFill>
              </a:rPr>
              <a:t>мастером, </a:t>
            </a:r>
            <a:r>
              <a:rPr lang="ru-RU" sz="3600" b="1" dirty="0" smtClean="0"/>
              <a:t>на котором</a:t>
            </a:r>
            <a:r>
              <a:rPr lang="ru-RU" sz="3600" b="1" dirty="0" smtClean="0">
                <a:solidFill>
                  <a:srgbClr val="FF3300"/>
                </a:solidFill>
              </a:rPr>
              <a:t> </a:t>
            </a:r>
            <a:r>
              <a:rPr lang="ru-RU" sz="3600" b="1" dirty="0" smtClean="0"/>
              <a:t>опыт и  мастерство передается участникам путем прямого и комментируемого показа приемов работы.</a:t>
            </a:r>
            <a:r>
              <a:rPr lang="ru-RU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362950" cy="1354137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3300"/>
                </a:solidFill>
              </a:rPr>
              <a:t>Цель</a:t>
            </a:r>
            <a:r>
              <a:rPr lang="ru-RU" b="1" i="1" smtClean="0">
                <a:solidFill>
                  <a:srgbClr val="006600"/>
                </a:solidFill>
              </a:rPr>
              <a:t> </a:t>
            </a:r>
            <a:br>
              <a:rPr lang="ru-RU" b="1" i="1" smtClean="0">
                <a:solidFill>
                  <a:srgbClr val="006600"/>
                </a:solidFill>
              </a:rPr>
            </a:br>
            <a:r>
              <a:rPr lang="ru-RU" b="1" i="1" u="sng" smtClean="0">
                <a:solidFill>
                  <a:srgbClr val="FF3300"/>
                </a:solidFill>
              </a:rPr>
              <a:t>мастер-класса: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4897437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b="1" smtClean="0">
              <a:solidFill>
                <a:srgbClr val="006600"/>
              </a:solidFill>
            </a:endParaRP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ru-RU" b="1" smtClean="0">
                <a:solidFill>
                  <a:srgbClr val="006600"/>
                </a:solidFill>
              </a:rPr>
              <a:t>       </a:t>
            </a:r>
            <a:r>
              <a:rPr lang="ru-RU" sz="3600" b="1" smtClean="0">
                <a:solidFill>
                  <a:srgbClr val="003300"/>
                </a:solidFill>
              </a:rPr>
              <a:t>знакомство с авторскими наработками педагога-мастера,  освоение и отработка практических умений по различным методикам и технологиям обучения и воспитания.</a:t>
            </a:r>
            <a:r>
              <a:rPr lang="ru-RU" b="1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91512" cy="935038"/>
          </a:xfrm>
        </p:spPr>
        <p:txBody>
          <a:bodyPr/>
          <a:lstStyle/>
          <a:p>
            <a:pPr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>  </a:t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endParaRPr lang="ru-RU" sz="4000" u="sng" smtClean="0">
              <a:solidFill>
                <a:srgbClr val="0066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713788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000" smtClean="0"/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sz="2400" i="1" smtClean="0"/>
              <a:t>Принцип мастер-класса: «Я знаю, как это делать,  и  научу вас»</a:t>
            </a:r>
            <a:r>
              <a:rPr lang="ru-RU" sz="2400" smtClean="0"/>
              <a:t> </a:t>
            </a:r>
            <a:r>
              <a:rPr lang="ru-RU" sz="2600" i="1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sz="2400" i="1" smtClean="0"/>
              <a:t>Гибкость, импровизация, творчество в организации, формах и методах, </a:t>
            </a:r>
            <a:r>
              <a:rPr lang="ru-RU" sz="2400" i="1" smtClean="0">
                <a:solidFill>
                  <a:srgbClr val="FF3300"/>
                </a:solidFill>
              </a:rPr>
              <a:t>но:</a:t>
            </a:r>
            <a:r>
              <a:rPr lang="ru-RU" sz="2400" i="1" smtClean="0"/>
              <a:t> 1)желателен диалог, основанием для которого могут служить материалы подготовленные мастером и изученные участниками;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</a:t>
            </a:r>
            <a:r>
              <a:rPr lang="ru-RU" sz="2400" i="1" smtClean="0"/>
              <a:t>2) освоение содержания и проблематики мастер-класса  происходит на основе продуктивной деятельности всех   участников.</a:t>
            </a:r>
            <a:r>
              <a:rPr lang="ru-RU" sz="2400" smtClean="0"/>
              <a:t> </a:t>
            </a:r>
            <a:endParaRPr lang="ru-RU" sz="2600" i="1" smtClean="0"/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sz="2600" i="1" smtClean="0"/>
              <a:t> </a:t>
            </a:r>
            <a:r>
              <a:rPr lang="ru-RU" sz="2400" i="1" smtClean="0"/>
              <a:t>Продолжительность мастер-класса от 2 - 4-х часов до 2-3-х дней.</a:t>
            </a:r>
            <a:r>
              <a:rPr lang="ru-RU" sz="2400" smtClean="0"/>
              <a:t> </a:t>
            </a:r>
            <a:endParaRPr lang="ru-RU" sz="2600" i="1" smtClean="0"/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sz="2400" i="1" smtClean="0"/>
              <a:t>Количество участников мастер-класса может колебаться от 10 до 30 человек .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760413" y="188913"/>
            <a:ext cx="7623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чем особенность мастер-класса как формы ПК?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ru-RU" sz="3200" b="1" smtClean="0">
                <a:solidFill>
                  <a:srgbClr val="FF3300"/>
                </a:solidFill>
              </a:rPr>
              <a:t>Требования к проведению мастер-класса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117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Tx/>
              <a:buBlip>
                <a:blip r:embed="rId2"/>
              </a:buBlip>
            </a:pPr>
            <a:r>
              <a:rPr lang="ru-RU" sz="2400" i="1" smtClean="0">
                <a:solidFill>
                  <a:srgbClr val="003300"/>
                </a:solidFill>
              </a:rPr>
              <a:t>В ходе МК педагог демонстрирует конкретные методические приемы, методы, методику преподавания, технологию обучения и воспитания</a:t>
            </a:r>
          </a:p>
          <a:p>
            <a:pPr eaLnBrk="1" hangingPunct="1">
              <a:lnSpc>
                <a:spcPct val="120000"/>
              </a:lnSpc>
              <a:buFontTx/>
              <a:buBlip>
                <a:blip r:embed="rId2"/>
              </a:buBlip>
            </a:pPr>
            <a:r>
              <a:rPr lang="ru-RU" sz="2400" i="1" smtClean="0">
                <a:solidFill>
                  <a:srgbClr val="003300"/>
                </a:solidFill>
              </a:rPr>
              <a:t>МК состоит из заданий, которые направляют деятельность участников на решение поставленной педагогической проблемы, им необходимо осуществить выбор, пути исследования средств для достижения поставленной цели, выбора темпа работы</a:t>
            </a:r>
          </a:p>
          <a:p>
            <a:pPr eaLnBrk="1" hangingPunct="1">
              <a:lnSpc>
                <a:spcPct val="120000"/>
              </a:lnSpc>
              <a:buFontTx/>
              <a:buBlip>
                <a:blip r:embed="rId2"/>
              </a:buBlip>
            </a:pPr>
            <a:r>
              <a:rPr lang="ru-RU" sz="2400" i="1" smtClean="0">
                <a:solidFill>
                  <a:srgbClr val="003300"/>
                </a:solidFill>
              </a:rPr>
              <a:t>МК всегда начинается с актуализации знаний каждого по предлагаемой проблеме</a:t>
            </a:r>
            <a:r>
              <a:rPr lang="ru-RU" sz="2400" smtClean="0">
                <a:solidFill>
                  <a:srgbClr val="00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3300"/>
                </a:solidFill>
              </a:rPr>
              <a:t>Алгоритм технологии мастер – класса</a:t>
            </a:r>
            <a:r>
              <a:rPr lang="ru-RU" sz="4000" dirty="0" smtClean="0"/>
              <a:t> </a:t>
            </a:r>
            <a:r>
              <a:rPr lang="ru-RU" sz="3000" dirty="0" smtClean="0">
                <a:solidFill>
                  <a:srgbClr val="FF3300"/>
                </a:solidFill>
              </a:rPr>
              <a:t/>
            </a:r>
            <a:br>
              <a:rPr lang="ru-RU" sz="3000" dirty="0" smtClean="0">
                <a:solidFill>
                  <a:srgbClr val="FF3300"/>
                </a:solidFill>
              </a:rPr>
            </a:br>
            <a:r>
              <a:rPr lang="ru-RU" sz="3000" dirty="0" smtClean="0">
                <a:solidFill>
                  <a:srgbClr val="FF3300"/>
                </a:solidFill>
              </a:rPr>
              <a:t> </a:t>
            </a:r>
            <a:endParaRPr lang="ru-RU" sz="3000" b="1" dirty="0" smtClean="0">
              <a:solidFill>
                <a:srgbClr val="FF330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Clr>
                <a:srgbClr val="800000"/>
              </a:buClr>
              <a:buSzPct val="110000"/>
              <a:buFontTx/>
              <a:buAutoNum type="arabicPeriod"/>
            </a:pPr>
            <a:r>
              <a:rPr lang="ru-RU" sz="3000" b="1" i="1" smtClean="0">
                <a:solidFill>
                  <a:srgbClr val="003300"/>
                </a:solidFill>
              </a:rPr>
              <a:t>Презентация педагогического опыта мастера</a:t>
            </a:r>
            <a:r>
              <a:rPr lang="ru-RU" sz="3000" smtClean="0">
                <a:solidFill>
                  <a:srgbClr val="003300"/>
                </a:solidFill>
              </a:rPr>
              <a:t> </a:t>
            </a:r>
            <a:endParaRPr lang="ru-RU" sz="3000" b="1" smtClean="0">
              <a:solidFill>
                <a:srgbClr val="0033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800000"/>
              </a:buClr>
              <a:buSzPct val="110000"/>
              <a:buFontTx/>
              <a:buAutoNum type="arabicPeriod"/>
            </a:pPr>
            <a:r>
              <a:rPr lang="ru-RU" sz="3000" b="1" i="1" smtClean="0">
                <a:solidFill>
                  <a:srgbClr val="003300"/>
                </a:solidFill>
              </a:rPr>
              <a:t>Представление системы занятий</a:t>
            </a:r>
            <a:r>
              <a:rPr lang="ru-RU" sz="3000" smtClean="0">
                <a:solidFill>
                  <a:srgbClr val="003300"/>
                </a:solidFill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800000"/>
              </a:buClr>
              <a:buSzPct val="110000"/>
              <a:buFontTx/>
              <a:buAutoNum type="arabicPeriod"/>
            </a:pPr>
            <a:r>
              <a:rPr lang="ru-RU" sz="3000" b="1" i="1" smtClean="0">
                <a:solidFill>
                  <a:srgbClr val="003300"/>
                </a:solidFill>
              </a:rPr>
              <a:t>Деятельность с участниками мастер-класса с демонстрацией приемов эффективной работы с детьми</a:t>
            </a:r>
            <a:endParaRPr lang="ru-RU" sz="3000" b="1" smtClean="0">
              <a:solidFill>
                <a:srgbClr val="0033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800000"/>
              </a:buClr>
              <a:buSzPct val="110000"/>
              <a:buFontTx/>
              <a:buAutoNum type="arabicPeriod"/>
            </a:pPr>
            <a:r>
              <a:rPr lang="ru-RU" sz="3000" b="1" i="1" smtClean="0">
                <a:solidFill>
                  <a:srgbClr val="003300"/>
                </a:solidFill>
              </a:rPr>
              <a:t>Моделирование</a:t>
            </a:r>
            <a:r>
              <a:rPr lang="ru-RU" sz="3000" smtClean="0">
                <a:solidFill>
                  <a:srgbClr val="003300"/>
                </a:solidFill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Clr>
                <a:srgbClr val="800000"/>
              </a:buClr>
              <a:buSzPct val="110000"/>
              <a:buFontTx/>
              <a:buAutoNum type="arabicPeriod"/>
            </a:pPr>
            <a:r>
              <a:rPr lang="ru-RU" sz="3000" b="1" i="1" smtClean="0">
                <a:solidFill>
                  <a:srgbClr val="003300"/>
                </a:solidFill>
              </a:rPr>
              <a:t>Рефлексия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ru-RU" sz="3400" b="1" dirty="0" smtClean="0">
                <a:solidFill>
                  <a:srgbClr val="FF3300"/>
                </a:solidFill>
              </a:rPr>
              <a:t>Элементы технологий проведения мастер-класса</a:t>
            </a:r>
            <a:r>
              <a:rPr lang="ru-RU" sz="3400" b="1" smtClean="0">
                <a:solidFill>
                  <a:srgbClr val="FF3300"/>
                </a:solidFill>
              </a:rPr>
              <a:t/>
            </a:r>
            <a:br>
              <a:rPr lang="ru-RU" sz="3400" b="1" smtClean="0">
                <a:solidFill>
                  <a:srgbClr val="FF3300"/>
                </a:solidFill>
              </a:rPr>
            </a:br>
            <a:endParaRPr lang="ru-RU" sz="3400" b="1" smtClean="0">
              <a:solidFill>
                <a:srgbClr val="FF33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3705225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ru-RU" sz="3000" b="1" i="1" smtClean="0">
                <a:solidFill>
                  <a:srgbClr val="003300"/>
                </a:solidFill>
              </a:rPr>
              <a:t>1 этап – «индуктор»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3000" b="1" i="1" smtClean="0">
                <a:solidFill>
                  <a:srgbClr val="003300"/>
                </a:solidFill>
              </a:rPr>
              <a:t>2 этап - «самоконструкция» (работа с проблемным материалом)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3000" b="1" i="1" smtClean="0">
                <a:solidFill>
                  <a:srgbClr val="003300"/>
                </a:solidFill>
              </a:rPr>
              <a:t>3 этап – «инсайт»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ru-RU" sz="3000" b="1" i="1" smtClean="0">
                <a:solidFill>
                  <a:srgbClr val="003300"/>
                </a:solidFill>
              </a:rPr>
              <a:t>4 этап – «рефлексия»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FF3300"/>
                </a:solidFill>
              </a:rPr>
              <a:t>Примерный вариант описания мастер-класса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Тема МК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ФИО, должность мастера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Полное наименование образовательного учреждения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Введение (вводное слово)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Цель, задачи, принципы организации МК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Описание содержания, этапы МК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Описание форм, методов, средств, используемых в МК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Комментарии мастера по практическому использованию материала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Заключение</a:t>
            </a:r>
          </a:p>
          <a:p>
            <a:pPr>
              <a:lnSpc>
                <a:spcPct val="90000"/>
              </a:lnSpc>
            </a:pPr>
            <a:r>
              <a:rPr lang="ru-RU" sz="2400" b="1" i="1" smtClean="0">
                <a:solidFill>
                  <a:srgbClr val="003300"/>
                </a:solidFill>
              </a:rPr>
              <a:t>Список литературы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60350"/>
            <a:ext cx="8713788" cy="865188"/>
          </a:xfrm>
        </p:spPr>
        <p:txBody>
          <a:bodyPr/>
          <a:lstStyle/>
          <a:p>
            <a:pPr eaLnBrk="1" hangingPunct="1"/>
            <a:r>
              <a:rPr lang="ru-RU" sz="3400" b="1" i="1" u="sng" smtClean="0">
                <a:solidFill>
                  <a:srgbClr val="FF3300"/>
                </a:solidFill>
              </a:rPr>
              <a:t>Структура мастер-класса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052736"/>
            <a:ext cx="8642350" cy="5805263"/>
          </a:xfrm>
        </p:spPr>
        <p:txBody>
          <a:bodyPr/>
          <a:lstStyle/>
          <a:p>
            <a:pPr marL="609600" indent="-609600" algn="l" eaLnBrk="1" hangingPunct="1">
              <a:lnSpc>
                <a:spcPct val="130000"/>
              </a:lnSpc>
              <a:buClr>
                <a:srgbClr val="800000"/>
              </a:buClr>
              <a:buSzPct val="110000"/>
            </a:pPr>
            <a:r>
              <a:rPr lang="ru-RU" sz="2400" b="1" dirty="0" smtClean="0">
                <a:solidFill>
                  <a:srgbClr val="003300"/>
                </a:solidFill>
              </a:rPr>
              <a:t>1. Выделение проблемы Мастером. Введение в  мастер-класс, обозначение основных целей и ключевых проблем.</a:t>
            </a:r>
            <a:r>
              <a:rPr lang="ru-RU" sz="2400" dirty="0" smtClean="0">
                <a:solidFill>
                  <a:srgbClr val="003300"/>
                </a:solidFill>
              </a:rPr>
              <a:t> </a:t>
            </a:r>
            <a:endParaRPr lang="ru-RU" sz="2400" b="1" dirty="0" smtClean="0">
              <a:solidFill>
                <a:srgbClr val="003300"/>
              </a:solidFill>
            </a:endParaRPr>
          </a:p>
          <a:p>
            <a:pPr marL="609600" indent="-609600" algn="l" eaLnBrk="1" hangingPunct="1">
              <a:lnSpc>
                <a:spcPct val="130000"/>
              </a:lnSpc>
              <a:buClr>
                <a:srgbClr val="800000"/>
              </a:buClr>
              <a:buSzPct val="110000"/>
            </a:pPr>
            <a:r>
              <a:rPr lang="ru-RU" sz="2400" b="1" dirty="0" smtClean="0">
                <a:solidFill>
                  <a:srgbClr val="003300"/>
                </a:solidFill>
              </a:rPr>
              <a:t>2. Актуализация знаний участников в данной проблемной плоскости, предоставление возможности высказаться каждому участнику </a:t>
            </a:r>
          </a:p>
          <a:p>
            <a:pPr marL="609600" indent="-609600" algn="l" eaLnBrk="1" hangingPunct="1">
              <a:lnSpc>
                <a:spcPct val="130000"/>
              </a:lnSpc>
              <a:buClr>
                <a:srgbClr val="800000"/>
              </a:buClr>
              <a:buSzPct val="110000"/>
            </a:pPr>
            <a:r>
              <a:rPr lang="ru-RU" sz="2400" b="1" dirty="0" smtClean="0">
                <a:solidFill>
                  <a:srgbClr val="003300"/>
                </a:solidFill>
              </a:rPr>
              <a:t>3. Объединение в группы для решения проблемы</a:t>
            </a:r>
          </a:p>
          <a:p>
            <a:pPr marL="609600" indent="-609600" algn="l" eaLnBrk="1" hangingPunct="1">
              <a:lnSpc>
                <a:spcPct val="130000"/>
              </a:lnSpc>
              <a:buClr>
                <a:srgbClr val="800000"/>
              </a:buClr>
              <a:buSzPct val="110000"/>
            </a:pPr>
            <a:r>
              <a:rPr lang="ru-RU" sz="2400" b="1" dirty="0" smtClean="0">
                <a:solidFill>
                  <a:srgbClr val="003300"/>
                </a:solidFill>
              </a:rPr>
              <a:t>4. Работа с материалом. Проведение открытого занятия или имитационной игры с участниками, где демонстрируются приемы педагогической работы. </a:t>
            </a:r>
          </a:p>
          <a:p>
            <a:pPr marL="609600" indent="-609600" algn="l" eaLnBrk="1" hangingPunct="1">
              <a:lnSpc>
                <a:spcPct val="80000"/>
              </a:lnSpc>
              <a:buClr>
                <a:srgbClr val="800000"/>
              </a:buClr>
              <a:buSzPct val="110000"/>
              <a:buFontTx/>
              <a:buChar char="•"/>
            </a:pPr>
            <a:endParaRPr lang="ru-RU" sz="2400" b="1" dirty="0" smtClean="0">
              <a:solidFill>
                <a:srgbClr val="003300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23850" y="1554163"/>
            <a:ext cx="24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Arial Rounded MT Bold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481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    Мастер-класс как     форма повышения квалификации  педагогов  </vt:lpstr>
      <vt:lpstr>Что такое мастер-класс?</vt:lpstr>
      <vt:lpstr>Цель  мастер-класса: </vt:lpstr>
      <vt:lpstr>                 </vt:lpstr>
      <vt:lpstr>Требования к проведению мастер-класса</vt:lpstr>
      <vt:lpstr>Алгоритм технологии мастер – класса   </vt:lpstr>
      <vt:lpstr>Элементы технологий проведения мастер-класса </vt:lpstr>
      <vt:lpstr>Примерный вариант описания мастер-класса</vt:lpstr>
      <vt:lpstr>Структура мастер-класса</vt:lpstr>
      <vt:lpstr>Структура мастер-класса (продолжение)</vt:lpstr>
      <vt:lpstr>Каковы критерии качества подготовки и проведения мастер-класса? </vt:lpstr>
      <vt:lpstr>Виды методической продукции</vt:lpstr>
      <vt:lpstr>Слайд 13</vt:lpstr>
    </vt:vector>
  </TitlesOfParts>
  <Company>KRIRPO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андрагогического сопровождения непрерывного  профессионального образования педагога учреждения профессионального образования</dc:title>
  <dc:creator>Irina</dc:creator>
  <cp:lastModifiedBy>Никита</cp:lastModifiedBy>
  <cp:revision>63</cp:revision>
  <dcterms:created xsi:type="dcterms:W3CDTF">2007-05-13T07:16:27Z</dcterms:created>
  <dcterms:modified xsi:type="dcterms:W3CDTF">2014-01-28T15:06:27Z</dcterms:modified>
</cp:coreProperties>
</file>