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9F8F6C2-FC89-4E61-A56C-636F48F3C3C2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5472BC9-9BA7-4445-8F54-6F753AE142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8F6C2-FC89-4E61-A56C-636F48F3C3C2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472BC9-9BA7-4445-8F54-6F753AE142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8F6C2-FC89-4E61-A56C-636F48F3C3C2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472BC9-9BA7-4445-8F54-6F753AE142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8F6C2-FC89-4E61-A56C-636F48F3C3C2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472BC9-9BA7-4445-8F54-6F753AE1427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8F6C2-FC89-4E61-A56C-636F48F3C3C2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472BC9-9BA7-4445-8F54-6F753AE1427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8F6C2-FC89-4E61-A56C-636F48F3C3C2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472BC9-9BA7-4445-8F54-6F753AE1427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8F6C2-FC89-4E61-A56C-636F48F3C3C2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472BC9-9BA7-4445-8F54-6F753AE1427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8F6C2-FC89-4E61-A56C-636F48F3C3C2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472BC9-9BA7-4445-8F54-6F753AE1427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F8F6C2-FC89-4E61-A56C-636F48F3C3C2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472BC9-9BA7-4445-8F54-6F753AE142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9F8F6C2-FC89-4E61-A56C-636F48F3C3C2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472BC9-9BA7-4445-8F54-6F753AE1427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9F8F6C2-FC89-4E61-A56C-636F48F3C3C2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5472BC9-9BA7-4445-8F54-6F753AE1427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9F8F6C2-FC89-4E61-A56C-636F48F3C3C2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5472BC9-9BA7-4445-8F54-6F753AE1427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1357290" y="1000108"/>
            <a:ext cx="6643734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071546"/>
            <a:ext cx="664373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Оценка качества образования в МБОУ ДОД ЦДО «Дружба»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" name="Рисунок 9" descr="ED00019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7950" y="2928934"/>
            <a:ext cx="2206863" cy="19377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основные параметры учебных достижений  в сфере дополнительного образования:</a:t>
            </a:r>
            <a:b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571472" y="1571612"/>
            <a:ext cx="764386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Уровень освоения детьми содержания преподаваемого предмета.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Критериями данного параметра выступают глубина и широта знаний, разнообразие умений и навыков, грамотность (соответствие существующим нормативам, правилам, технологиям) практических действий.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2.Устойчивость интереса детей к преподаваемому предмету, предлагаемой деятельности и коллективу.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Критериями данного параметра являются характер мотивов прихода в коллектив, продолжительность пребывания в коллективе, участия детей в образовательном процессе и характер мотивов ухода ребенка из коллектива.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142852"/>
            <a:ext cx="8115328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Личностные достижения:</a:t>
            </a:r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357158" y="500042"/>
            <a:ext cx="8358246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1.Направленность динамики личностных изменений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Этот параметр определяется характером изменения личностных качеств; направленностью позиции ребенка в жизни и деятельности, характером жизненных ценностей; адекватностью мировосприятия, миропонимания и мировоззрения возрасту.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2.Нравственное развитие учащихся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(ориентация детей на нравственные ценности). Уровень воспитательных воздействий проявляется в характере отношений между педагогом и детьми, между членами детского коллектива, в том или ином состоянии микроклимата в группе; в характере ориентаций и мотивов каждого ребенка и коллектива в целом, в культуре поведения учащихся.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3.Приобщенность учащихся к культурным ценностям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(мировым, российским, региональным).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4.Уровень творческой активности детей.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Показатели степени творческой активности детей: наличие системы поисковой, изобретательской, творческой деятельности детей; настроение и позиция детей в творческой деятельности (желание – нежелание, удовлетворенность – неудовлетворенность); эмоциональный комфорт (или дискомфорт) при работе над нестандартным заданием; боязнь ошибки при выражении собственного мнения, точки зрения; наличие детей, занимающихся сверх программы или сверх временных границ курса обучения; наличие творческих изделий, выполненных детьми вне занятий; активность детей в учебном процессе и других видах деятельности; приоритет в образовательном процессе репродуктивной или творческой деятельности учащихся.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5.Уровень практической реализации творческих достижений учащихся.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Критерии этого параметра – степень стабильности творческих достижений во временном и качественном отношениях; динамика развития каждого ребенка и коллектива в целом; разнообразие творческих достижений: по масштабности, степени сложности, по содержанию курса обучения и видам деятельности, по количеству детей, имеющих творческие достижения; удовлетворенность учащихся собственными достижениями, объективность самооценки.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Социально-педагогические результаты: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1000100" y="1142984"/>
            <a:ext cx="71438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Критериями данного параметра являются создание условий для формирования адекватной “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Я-концепции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”; социализация, адаптация и реабилитация ребенка; педагогическая коррекция; жизненное и профессиональное определение ребенка, забота о здоровье детей и охрана прав детства.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Показатели реализации педагогом социальных функций: адекватность поведения, выбора детьми позиций в отношениях и решений в различных ситуациях; организация оздоровительной деятельности, отсутствие негативных изменений в состоянии здоровья, формирование здорового образа жизни; взаимодействие с семьей; действия педагога, направленные на профессиональное определение учащихся; аналитические материалы педагога, фиксирующие и отслеживающие судьбы выпускников; действия педагога по охране прав ребенка и социальной защите: участие в разрешении затруднительных для детей ситуаций.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428736"/>
            <a:ext cx="8258204" cy="4578555"/>
          </a:xfrm>
        </p:spPr>
        <p:txBody>
          <a:bodyPr/>
          <a:lstStyle/>
          <a:p>
            <a:r>
              <a:rPr lang="ru-RU" b="1" dirty="0" smtClean="0"/>
              <a:t>1) определение начального уровня </a:t>
            </a:r>
            <a:r>
              <a:rPr lang="ru-RU" b="1" dirty="0" err="1" smtClean="0"/>
              <a:t>ЗУНов</a:t>
            </a:r>
            <a:r>
              <a:rPr lang="ru-RU" b="1" dirty="0" smtClean="0"/>
              <a:t> учащихся (сентябрь - октябрь); </a:t>
            </a:r>
          </a:p>
          <a:p>
            <a:r>
              <a:rPr lang="ru-RU" b="1" dirty="0" smtClean="0"/>
              <a:t>2) промежуточный контроль (декабрь - январь); </a:t>
            </a:r>
          </a:p>
          <a:p>
            <a:r>
              <a:rPr lang="ru-RU" b="1" dirty="0" smtClean="0"/>
              <a:t>3) итоговый контроль (май). 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Мониторинг</a:t>
            </a:r>
            <a:endParaRPr lang="ru-RU" sz="3600" u="sng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81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74" y="3429000"/>
            <a:ext cx="2233606" cy="2926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   </a:t>
            </a:r>
            <a:r>
              <a:rPr lang="ru-RU" sz="2400" b="1" dirty="0" smtClean="0"/>
              <a:t>Учреждения </a:t>
            </a:r>
            <a:r>
              <a:rPr lang="ru-RU" sz="2400" b="1" dirty="0" smtClean="0"/>
              <a:t>дополнительного образования несут ответственность за мониторинг своего собственного качества. Культура качества в образовании возникает тогда, когда решение проблем потребителя становится целью каждого сотрудника образовательного учреждения и при этом структура образовательного учреждения позволяет им это делать. При рассмотрении качества решающее значение остается за потребителем.</a:t>
            </a:r>
          </a:p>
          <a:p>
            <a:endParaRPr lang="ru-RU" dirty="0"/>
          </a:p>
        </p:txBody>
      </p:sp>
      <p:pic>
        <p:nvPicPr>
          <p:cNvPr id="4" name="Рисунок 3" descr="picture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4143380"/>
            <a:ext cx="3000396" cy="2119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/>
              <a:t>АНАЛИЗ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результата проведения итоговой аттестации за 2011-2012 учебный год.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В </a:t>
            </a:r>
            <a:r>
              <a:rPr lang="ru-RU" dirty="0" smtClean="0"/>
              <a:t>мае 2011-2012 учебного года в ЦДО «Дружба» была проведена итоговая аттестация. </a:t>
            </a:r>
          </a:p>
          <a:p>
            <a:pPr>
              <a:buNone/>
            </a:pPr>
            <a:r>
              <a:rPr lang="ru-RU" b="1" dirty="0" smtClean="0"/>
              <a:t>   </a:t>
            </a:r>
            <a:r>
              <a:rPr lang="ru-RU" b="1" u="sng" dirty="0" smtClean="0"/>
              <a:t>Целью</a:t>
            </a:r>
            <a:r>
              <a:rPr lang="ru-RU" u="sng" dirty="0" smtClean="0"/>
              <a:t> </a:t>
            </a:r>
            <a:r>
              <a:rPr lang="ru-RU" dirty="0" smtClean="0"/>
              <a:t>проведения аттестации - проверка результативности выполнения программ в объединениях.</a:t>
            </a:r>
          </a:p>
          <a:p>
            <a:pPr>
              <a:buNone/>
            </a:pPr>
            <a:r>
              <a:rPr lang="ru-RU" b="1" dirty="0" smtClean="0"/>
              <a:t>   </a:t>
            </a:r>
            <a:r>
              <a:rPr lang="ru-RU" b="1" u="sng" dirty="0" smtClean="0"/>
              <a:t>Задачи </a:t>
            </a:r>
            <a:r>
              <a:rPr lang="ru-RU" b="1" u="sng" dirty="0" smtClean="0"/>
              <a:t>аттестации</a:t>
            </a:r>
            <a:r>
              <a:rPr lang="ru-RU" u="sng" dirty="0" smtClean="0"/>
              <a:t>:</a:t>
            </a:r>
          </a:p>
          <a:p>
            <a:pPr lvl="0"/>
            <a:r>
              <a:rPr lang="ru-RU" dirty="0" smtClean="0"/>
              <a:t>определение  уровня полученных знаний у учащихся;</a:t>
            </a:r>
          </a:p>
          <a:p>
            <a:pPr lvl="0"/>
            <a:r>
              <a:rPr lang="ru-RU" dirty="0" smtClean="0"/>
              <a:t>разработка  разнообразных форм проведения итоговой аттестации;</a:t>
            </a:r>
          </a:p>
          <a:p>
            <a:pPr lvl="0"/>
            <a:r>
              <a:rPr lang="ru-RU" dirty="0" smtClean="0"/>
              <a:t>определение групп одаренных детей для  индивидуальной работы с ними.</a:t>
            </a:r>
          </a:p>
          <a:p>
            <a:r>
              <a:rPr lang="ru-RU" dirty="0" smtClean="0"/>
              <a:t>Аттестация была проведена во всех объединениях. Охвачено проверкой </a:t>
            </a:r>
            <a:r>
              <a:rPr lang="ru-RU" smtClean="0"/>
              <a:t>было </a:t>
            </a:r>
            <a:r>
              <a:rPr lang="ru-RU" smtClean="0"/>
              <a:t>611 </a:t>
            </a:r>
            <a:r>
              <a:rPr lang="ru-RU" dirty="0" smtClean="0"/>
              <a:t>человек.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364373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/>
              <a:t>      Формы  </a:t>
            </a:r>
            <a:r>
              <a:rPr lang="ru-RU" sz="2800" dirty="0" smtClean="0"/>
              <a:t>проведения аттестации:</a:t>
            </a:r>
          </a:p>
          <a:p>
            <a:pPr lvl="0"/>
            <a:r>
              <a:rPr lang="ru-RU" sz="2800" dirty="0" smtClean="0"/>
              <a:t>выполнение творческих заданий; </a:t>
            </a:r>
          </a:p>
          <a:p>
            <a:pPr lvl="0"/>
            <a:r>
              <a:rPr lang="ru-RU" sz="2800" dirty="0" smtClean="0"/>
              <a:t>самостоятельная работа, выполнение контрольной работы;</a:t>
            </a:r>
          </a:p>
          <a:p>
            <a:pPr lvl="0"/>
            <a:r>
              <a:rPr lang="ru-RU" sz="2800" dirty="0" smtClean="0"/>
              <a:t>выставки разного уровня, конкурсы, концерты; </a:t>
            </a:r>
          </a:p>
          <a:p>
            <a:pPr lvl="0"/>
            <a:r>
              <a:rPr lang="ru-RU" sz="2800" dirty="0" smtClean="0"/>
              <a:t>контрольные старты, эстафеты, подвижные игры, соревнования различных уровней;</a:t>
            </a:r>
          </a:p>
          <a:p>
            <a:pPr lvl="0"/>
            <a:r>
              <a:rPr lang="ru-RU" sz="2800" dirty="0" smtClean="0"/>
              <a:t>теоретические зачеты, исследовательская деятельность.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714356"/>
            <a:ext cx="8715436" cy="60007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200" i="1" dirty="0" smtClean="0"/>
              <a:t>    </a:t>
            </a:r>
            <a:r>
              <a:rPr lang="ru-RU" sz="1200" dirty="0" smtClean="0"/>
              <a:t>В </a:t>
            </a:r>
            <a:r>
              <a:rPr lang="ru-RU" sz="1200" dirty="0" smtClean="0"/>
              <a:t>объединениях </a:t>
            </a:r>
            <a:r>
              <a:rPr lang="ru-RU" sz="1200" b="1" u="sng" dirty="0" smtClean="0"/>
              <a:t>физкультурно-спортивной направленности </a:t>
            </a:r>
            <a:r>
              <a:rPr lang="ru-RU" sz="1200" b="1" dirty="0" smtClean="0"/>
              <a:t> </a:t>
            </a:r>
            <a:r>
              <a:rPr lang="ru-RU" sz="1200" dirty="0" smtClean="0"/>
              <a:t>приняло  </a:t>
            </a:r>
            <a:r>
              <a:rPr lang="ru-RU" sz="1200" dirty="0" smtClean="0"/>
              <a:t>участие </a:t>
            </a:r>
            <a:r>
              <a:rPr lang="ru-RU" sz="1200" b="1" dirty="0" smtClean="0"/>
              <a:t>141</a:t>
            </a:r>
            <a:r>
              <a:rPr lang="ru-RU" sz="1200" dirty="0" smtClean="0"/>
              <a:t> человек. </a:t>
            </a:r>
            <a:r>
              <a:rPr lang="ru-RU" sz="1200" dirty="0" smtClean="0"/>
              <a:t>Оценку </a:t>
            </a:r>
            <a:r>
              <a:rPr lang="ru-RU" sz="1200" dirty="0" smtClean="0"/>
              <a:t>результатов получили:</a:t>
            </a:r>
          </a:p>
          <a:p>
            <a:pPr lvl="0"/>
            <a:r>
              <a:rPr lang="ru-RU" sz="1200" dirty="0" smtClean="0"/>
              <a:t>ниже среднего – 3 ч.; </a:t>
            </a:r>
          </a:p>
          <a:p>
            <a:pPr lvl="0"/>
            <a:r>
              <a:rPr lang="ru-RU" sz="1200" dirty="0" smtClean="0"/>
              <a:t>средний уровень усвоения программы – 91 ч.; </a:t>
            </a:r>
          </a:p>
          <a:p>
            <a:pPr lvl="0"/>
            <a:r>
              <a:rPr lang="ru-RU" sz="1200" dirty="0" smtClean="0"/>
              <a:t>выше среднего - </a:t>
            </a:r>
            <a:r>
              <a:rPr lang="ru-RU" sz="1200" dirty="0" smtClean="0"/>
              <a:t>47 </a:t>
            </a:r>
            <a:r>
              <a:rPr lang="ru-RU" sz="1200" dirty="0" smtClean="0"/>
              <a:t>ч.</a:t>
            </a:r>
          </a:p>
          <a:p>
            <a:pPr>
              <a:buNone/>
            </a:pPr>
            <a:r>
              <a:rPr lang="ru-RU" sz="1200" dirty="0" smtClean="0"/>
              <a:t>    В </a:t>
            </a:r>
            <a:r>
              <a:rPr lang="ru-RU" sz="1200" dirty="0" smtClean="0"/>
              <a:t>объединениях  </a:t>
            </a:r>
            <a:r>
              <a:rPr lang="ru-RU" sz="1200" b="1" u="sng" dirty="0" smtClean="0"/>
              <a:t>социально-педагогической направленности</a:t>
            </a:r>
            <a:r>
              <a:rPr lang="ru-RU" sz="1200" b="1" dirty="0" smtClean="0"/>
              <a:t> </a:t>
            </a:r>
            <a:r>
              <a:rPr lang="ru-RU" sz="1200" dirty="0" smtClean="0"/>
              <a:t>приняли участие в прохождении итоговой аттестации  </a:t>
            </a:r>
            <a:r>
              <a:rPr lang="ru-RU" sz="1200" b="1" dirty="0" smtClean="0"/>
              <a:t>126 </a:t>
            </a:r>
            <a:r>
              <a:rPr lang="ru-RU" sz="1200" dirty="0" smtClean="0"/>
              <a:t>человек. Из них:</a:t>
            </a:r>
          </a:p>
          <a:p>
            <a:pPr lvl="0"/>
            <a:r>
              <a:rPr lang="ru-RU" sz="1200" dirty="0" smtClean="0"/>
              <a:t>ниже среднего – 18 ч; </a:t>
            </a:r>
          </a:p>
          <a:p>
            <a:pPr lvl="0"/>
            <a:r>
              <a:rPr lang="ru-RU" sz="1200" dirty="0" smtClean="0"/>
              <a:t>средний уровень усвоения программы – 100 ч.;</a:t>
            </a:r>
          </a:p>
          <a:p>
            <a:pPr lvl="0"/>
            <a:r>
              <a:rPr lang="ru-RU" sz="1200" dirty="0" smtClean="0"/>
              <a:t>выше среднего – 8 ч.</a:t>
            </a:r>
          </a:p>
          <a:p>
            <a:pPr>
              <a:buNone/>
            </a:pPr>
            <a:r>
              <a:rPr lang="ru-RU" sz="1200" dirty="0" smtClean="0"/>
              <a:t>- с теоретическими вопросами итоговой аттестации справилось 124 ч.;</a:t>
            </a:r>
          </a:p>
          <a:p>
            <a:pPr>
              <a:buNone/>
            </a:pPr>
            <a:r>
              <a:rPr lang="ru-RU" sz="1200" dirty="0" smtClean="0"/>
              <a:t>- с практическими заданиями – 124 ч. </a:t>
            </a:r>
          </a:p>
          <a:p>
            <a:r>
              <a:rPr lang="ru-RU" sz="1200" dirty="0" smtClean="0"/>
              <a:t>В объединениях  </a:t>
            </a:r>
            <a:r>
              <a:rPr lang="ru-RU" sz="1200" b="1" u="sng" dirty="0" smtClean="0"/>
              <a:t>научно-технической направленности</a:t>
            </a:r>
            <a:r>
              <a:rPr lang="ru-RU" sz="1200" b="1" dirty="0" smtClean="0"/>
              <a:t>  </a:t>
            </a:r>
            <a:r>
              <a:rPr lang="ru-RU" sz="1200" dirty="0" smtClean="0"/>
              <a:t>приняли участие </a:t>
            </a:r>
            <a:r>
              <a:rPr lang="ru-RU" sz="1200" b="1" dirty="0" smtClean="0"/>
              <a:t>58 </a:t>
            </a:r>
            <a:r>
              <a:rPr lang="ru-RU" sz="1200" dirty="0" smtClean="0"/>
              <a:t>человек. Из них: </a:t>
            </a:r>
          </a:p>
          <a:p>
            <a:pPr lvl="0"/>
            <a:r>
              <a:rPr lang="ru-RU" sz="1200" dirty="0" smtClean="0"/>
              <a:t>ниже среднего – 4 ч; </a:t>
            </a:r>
          </a:p>
          <a:p>
            <a:pPr lvl="0"/>
            <a:r>
              <a:rPr lang="ru-RU" sz="1200" dirty="0" smtClean="0"/>
              <a:t>средний уровень усвоения программы – 41 ч.;</a:t>
            </a:r>
          </a:p>
          <a:p>
            <a:pPr lvl="0"/>
            <a:r>
              <a:rPr lang="ru-RU" sz="1200" dirty="0" smtClean="0"/>
              <a:t>выше среднего – 13 ч.</a:t>
            </a:r>
          </a:p>
          <a:p>
            <a:pPr>
              <a:buNone/>
            </a:pPr>
            <a:r>
              <a:rPr lang="ru-RU" sz="1200" dirty="0" smtClean="0"/>
              <a:t>- с теоретическими вопросами итоговой аттестации справилось 58 ч.;</a:t>
            </a:r>
          </a:p>
          <a:p>
            <a:pPr>
              <a:buNone/>
            </a:pPr>
            <a:r>
              <a:rPr lang="ru-RU" sz="1200" dirty="0" smtClean="0"/>
              <a:t>- с практическими заданиями – 58 ч. </a:t>
            </a:r>
          </a:p>
          <a:p>
            <a:pPr>
              <a:buNone/>
            </a:pPr>
            <a:r>
              <a:rPr lang="ru-RU" sz="1200" b="1" u="sng" dirty="0" smtClean="0"/>
              <a:t>Туристско-краеведческая направленность</a:t>
            </a:r>
            <a:r>
              <a:rPr lang="ru-RU" sz="1200" b="1" dirty="0" smtClean="0"/>
              <a:t> </a:t>
            </a:r>
            <a:r>
              <a:rPr lang="ru-RU" sz="1200" dirty="0" smtClean="0"/>
              <a:t>представлена объединением «</a:t>
            </a:r>
            <a:r>
              <a:rPr lang="ru-RU" sz="1200" dirty="0" err="1" smtClean="0"/>
              <a:t>Тур.клуб</a:t>
            </a:r>
            <a:r>
              <a:rPr lang="ru-RU" sz="1200" dirty="0" smtClean="0"/>
              <a:t>». В итоговой аттестации приняло участие </a:t>
            </a:r>
            <a:r>
              <a:rPr lang="ru-RU" sz="1200" b="1" dirty="0" smtClean="0"/>
              <a:t>13 </a:t>
            </a:r>
            <a:r>
              <a:rPr lang="ru-RU" sz="1200" dirty="0" smtClean="0"/>
              <a:t>человек, из них уровень выше среднего по итогам аттестации имеют 9 обучающихся, остальные – средний уровень</a:t>
            </a:r>
            <a:r>
              <a:rPr lang="ru-RU" sz="1200" dirty="0" smtClean="0"/>
              <a:t>.</a:t>
            </a:r>
          </a:p>
          <a:p>
            <a:pPr>
              <a:buNone/>
            </a:pPr>
            <a:r>
              <a:rPr lang="ru-RU" sz="1200" dirty="0" smtClean="0"/>
              <a:t>В </a:t>
            </a:r>
            <a:r>
              <a:rPr lang="ru-RU" sz="1200" dirty="0" smtClean="0"/>
              <a:t>объединениях  </a:t>
            </a:r>
            <a:r>
              <a:rPr lang="ru-RU" sz="1200" b="1" u="sng" dirty="0" smtClean="0"/>
              <a:t>художественно-эстетической  направленности</a:t>
            </a:r>
            <a:r>
              <a:rPr lang="ru-RU" sz="1200" b="1" dirty="0" smtClean="0"/>
              <a:t>  </a:t>
            </a:r>
            <a:r>
              <a:rPr lang="ru-RU" sz="1200" dirty="0" smtClean="0"/>
              <a:t>приняли участие </a:t>
            </a:r>
            <a:r>
              <a:rPr lang="ru-RU" sz="1200" b="1" dirty="0" smtClean="0"/>
              <a:t>273 </a:t>
            </a:r>
            <a:r>
              <a:rPr lang="ru-RU" sz="1200" dirty="0" smtClean="0"/>
              <a:t>обучающихся. Из них: </a:t>
            </a:r>
          </a:p>
          <a:p>
            <a:pPr lvl="0"/>
            <a:r>
              <a:rPr lang="ru-RU" sz="1200" dirty="0" smtClean="0"/>
              <a:t>ниже среднего – 16 ч; </a:t>
            </a:r>
          </a:p>
          <a:p>
            <a:pPr lvl="0"/>
            <a:r>
              <a:rPr lang="ru-RU" sz="1200" dirty="0" smtClean="0"/>
              <a:t>средний уровень усвоения программы –  192 ч.;</a:t>
            </a:r>
          </a:p>
          <a:p>
            <a:pPr lvl="0"/>
            <a:r>
              <a:rPr lang="ru-RU" sz="1200" dirty="0" smtClean="0"/>
              <a:t>выше среднего –  65 ч.</a:t>
            </a:r>
          </a:p>
          <a:p>
            <a:pPr>
              <a:buNone/>
            </a:pPr>
            <a:r>
              <a:rPr lang="ru-RU" sz="1200" dirty="0" smtClean="0"/>
              <a:t>- с </a:t>
            </a:r>
            <a:r>
              <a:rPr lang="ru-RU" sz="1200" dirty="0" smtClean="0"/>
              <a:t>теоретическими вопросами итоговой аттестации справилось 259 ч</a:t>
            </a:r>
            <a:r>
              <a:rPr lang="ru-RU" sz="1200" dirty="0" smtClean="0"/>
              <a:t>.;</a:t>
            </a:r>
          </a:p>
          <a:p>
            <a:pPr>
              <a:buNone/>
            </a:pPr>
            <a:r>
              <a:rPr lang="ru-RU" sz="1200" dirty="0" smtClean="0"/>
              <a:t>- </a:t>
            </a:r>
            <a:r>
              <a:rPr lang="ru-RU" sz="1200" dirty="0" smtClean="0"/>
              <a:t>с практическими заданиями – 257 ч. </a:t>
            </a:r>
          </a:p>
          <a:p>
            <a:pPr>
              <a:buNone/>
            </a:pPr>
            <a:endParaRPr lang="ru-RU" sz="1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14290"/>
            <a:ext cx="7929618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Результаты итоговой аттестации.</a:t>
            </a:r>
            <a:r>
              <a:rPr lang="ru-RU" u="sng" dirty="0" smtClean="0"/>
              <a:t/>
            </a:r>
            <a:br>
              <a:rPr lang="ru-RU" u="sng" dirty="0" smtClean="0"/>
            </a:br>
            <a:endParaRPr lang="ru-RU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34950" y="428604"/>
            <a:ext cx="60741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Качество образования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357298"/>
            <a:ext cx="3500462" cy="37862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00100" y="2143116"/>
            <a:ext cx="30718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соответствие </a:t>
            </a:r>
            <a:r>
              <a:rPr lang="ru-RU" sz="2800" dirty="0" smtClean="0">
                <a:solidFill>
                  <a:schemeClr val="bg1"/>
                </a:solidFill>
              </a:rPr>
              <a:t>стандартам</a:t>
            </a:r>
            <a:endParaRPr lang="ru-RU" sz="2800" dirty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(с </a:t>
            </a:r>
            <a:r>
              <a:rPr lang="ru-RU" sz="2800" dirty="0">
                <a:solidFill>
                  <a:schemeClr val="bg1"/>
                </a:solidFill>
              </a:rPr>
              <a:t>точки зрения </a:t>
            </a:r>
            <a:r>
              <a:rPr lang="ru-RU" sz="2800" dirty="0" smtClean="0">
                <a:solidFill>
                  <a:schemeClr val="bg1"/>
                </a:solidFill>
              </a:rPr>
              <a:t>производителя)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1357298"/>
            <a:ext cx="3500462" cy="37862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357818" y="2071678"/>
            <a:ext cx="29289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соответствие запросам </a:t>
            </a:r>
            <a:r>
              <a:rPr lang="ru-RU" sz="2800" dirty="0" smtClean="0">
                <a:solidFill>
                  <a:schemeClr val="bg1"/>
                </a:solidFill>
              </a:rPr>
              <a:t>потребителя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(в </a:t>
            </a:r>
            <a:r>
              <a:rPr lang="ru-RU" sz="2800" dirty="0">
                <a:solidFill>
                  <a:schemeClr val="bg1"/>
                </a:solidFill>
              </a:rPr>
              <a:t>первую очередь </a:t>
            </a:r>
            <a:r>
              <a:rPr lang="ru-RU" sz="2800" dirty="0" smtClean="0">
                <a:solidFill>
                  <a:schemeClr val="bg1"/>
                </a:solidFill>
              </a:rPr>
              <a:t>обучающимся)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mensi_zakladniskol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306" y="4929198"/>
            <a:ext cx="1785950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34950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34950" y="500042"/>
            <a:ext cx="60741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оценка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качества в системе дополнительного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образования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1714488"/>
            <a:ext cx="707236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/>
              <a:t>изучение и </a:t>
            </a:r>
            <a:r>
              <a:rPr lang="ru-RU" sz="2000" b="1" dirty="0" smtClean="0"/>
              <a:t>оценка </a:t>
            </a:r>
            <a:r>
              <a:rPr lang="ru-RU" sz="2000" b="1" dirty="0"/>
              <a:t>целей, </a:t>
            </a:r>
            <a:r>
              <a:rPr lang="ru-RU" sz="2000" b="1" dirty="0" smtClean="0"/>
              <a:t>содержания </a:t>
            </a:r>
            <a:r>
              <a:rPr lang="ru-RU" sz="2000" b="1" dirty="0"/>
              <a:t>учебных программ</a:t>
            </a:r>
            <a:r>
              <a:rPr lang="ru-RU" sz="2000" b="1" dirty="0" smtClean="0"/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разработку </a:t>
            </a:r>
            <a:r>
              <a:rPr lang="ru-RU" sz="2000" b="1" dirty="0"/>
              <a:t>эффективного применения образовательных стандартов</a:t>
            </a:r>
            <a:r>
              <a:rPr lang="ru-RU" sz="2000" b="1" dirty="0" smtClean="0"/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оценка </a:t>
            </a:r>
            <a:r>
              <a:rPr lang="ru-RU" sz="2000" b="1" dirty="0"/>
              <a:t>качества учебных пособий, дидактических и технических средств</a:t>
            </a:r>
            <a:r>
              <a:rPr lang="ru-RU" sz="2000" b="1" dirty="0" smtClean="0"/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оценка </a:t>
            </a:r>
            <a:r>
              <a:rPr lang="ru-RU" sz="2000" b="1" dirty="0"/>
              <a:t>эффективности традиционных и инновационных форм и методов обучения и воспитания</a:t>
            </a:r>
            <a:r>
              <a:rPr lang="ru-RU" sz="2000" b="1" dirty="0" smtClean="0"/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оценка </a:t>
            </a:r>
            <a:r>
              <a:rPr lang="ru-RU" sz="2000" b="1" dirty="0"/>
              <a:t>современных педагогических технологий обучения и воспитания</a:t>
            </a:r>
            <a:r>
              <a:rPr lang="ru-RU" sz="2000" b="1" dirty="0" smtClean="0"/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создание </a:t>
            </a:r>
            <a:r>
              <a:rPr lang="ru-RU" sz="2000" b="1" dirty="0"/>
              <a:t>диагностической службы для получения научной и объективной информации о качестве развития образовательной системы</a:t>
            </a:r>
          </a:p>
        </p:txBody>
      </p:sp>
      <p:pic>
        <p:nvPicPr>
          <p:cNvPr id="9" name="Рисунок 8" descr="ad_37116_imag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78" y="4857760"/>
            <a:ext cx="1979401" cy="1785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85918" y="428604"/>
            <a:ext cx="557216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Этапы планирования </a:t>
            </a:r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571472" y="1142984"/>
            <a:ext cx="8143932" cy="482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этап – подготовительный: анализ имеющегося облика и результатов, выявление  круга проблем, противоречий, недостатков; установление их причин; диагностика результатов коллектива и обучающихся, выявление их особенностей, способностей, интересов, потребностей; сбор всей необходимой информации.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этап – проективный: обозначение замысла,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пpoектиpoвaниe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идеального облика – создание образовательной программы.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этап –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целеполагание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выстраивание цепочки целей, определение задач на конкретный период времени реализации программы.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 этап – планирование: по изложенному выше алгоритму, где этап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целеполагания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становится этапом корректировки, уточнения задач.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7290" y="428605"/>
            <a:ext cx="71438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вопросы </a:t>
            </a:r>
            <a:r>
              <a:rPr lang="ru-RU" sz="2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осуществлению оценки качества: </a:t>
            </a:r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1357290" y="1643050"/>
            <a:ext cx="5429288" cy="2441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зачем?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кто и как оценивает?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оценивать?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какие аспекты оценивать?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1282162647_utyff2pmnllarq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3786190"/>
            <a:ext cx="2690798" cy="2690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/>
              <a:t>для планирования работы и оценки деятельности учреждения и его сотрудников, </a:t>
            </a:r>
            <a:endParaRPr lang="ru-RU" sz="2800" b="1" dirty="0" smtClean="0"/>
          </a:p>
          <a:p>
            <a:r>
              <a:rPr lang="ru-RU" sz="2800" b="1" dirty="0" smtClean="0"/>
              <a:t>для </a:t>
            </a:r>
            <a:r>
              <a:rPr lang="ru-RU" sz="2800" b="1" dirty="0" smtClean="0"/>
              <a:t>аттестации педагогов</a:t>
            </a:r>
            <a:r>
              <a:rPr lang="ru-RU" sz="2800" b="1" dirty="0" smtClean="0"/>
              <a:t>,</a:t>
            </a:r>
          </a:p>
          <a:p>
            <a:r>
              <a:rPr lang="ru-RU" sz="2800" b="1" dirty="0" smtClean="0"/>
              <a:t>для </a:t>
            </a:r>
            <a:r>
              <a:rPr lang="ru-RU" sz="2800" b="1" dirty="0" smtClean="0"/>
              <a:t>оценки результатов отдельных детских объединений и обучающихся.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зачем оценивать</a:t>
            </a: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 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ad_37116_imag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4429132"/>
            <a:ext cx="2216942" cy="2000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самооценка; </a:t>
            </a:r>
          </a:p>
          <a:p>
            <a:r>
              <a:rPr lang="ru-RU" b="1" dirty="0" smtClean="0"/>
              <a:t>оценка </a:t>
            </a:r>
            <a:r>
              <a:rPr lang="ru-RU" b="1" dirty="0" smtClean="0"/>
              <a:t>администрации и представителей вышестоящих органов; </a:t>
            </a:r>
            <a:endParaRPr lang="ru-RU" b="1" dirty="0" smtClean="0"/>
          </a:p>
          <a:p>
            <a:r>
              <a:rPr lang="ru-RU" b="1" dirty="0" smtClean="0"/>
              <a:t>выводы </a:t>
            </a:r>
            <a:r>
              <a:rPr lang="ru-RU" b="1" dirty="0" smtClean="0"/>
              <a:t>аттестационной </a:t>
            </a:r>
            <a:r>
              <a:rPr lang="ru-RU" b="1" dirty="0" smtClean="0"/>
              <a:t>комиссии;</a:t>
            </a:r>
          </a:p>
          <a:p>
            <a:r>
              <a:rPr lang="ru-RU" b="1" dirty="0" smtClean="0"/>
              <a:t>оценка </a:t>
            </a:r>
            <a:r>
              <a:rPr lang="ru-RU" b="1" dirty="0" smtClean="0"/>
              <a:t>потребителями (дети, родители и общественность).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“кто и как оценивает?”</a:t>
            </a:r>
            <a:r>
              <a:rPr lang="ru-RU" sz="4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4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ad_37116_imag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4214818"/>
            <a:ext cx="253365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объекты, их деятельность и результаты, а именно: </a:t>
            </a:r>
            <a:r>
              <a:rPr lang="ru-RU" b="1" dirty="0" smtClean="0"/>
              <a:t>деятельность педагогов, </a:t>
            </a:r>
            <a:r>
              <a:rPr lang="ru-RU" b="1" dirty="0" smtClean="0"/>
              <a:t>деятельность обучающихся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результаты </a:t>
            </a:r>
            <a:r>
              <a:rPr lang="ru-RU" b="1" dirty="0" smtClean="0"/>
              <a:t>работы ЦДО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результаты </a:t>
            </a:r>
            <a:r>
              <a:rPr lang="ru-RU" b="1" dirty="0" smtClean="0"/>
              <a:t>педагогов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достигнутые </a:t>
            </a:r>
            <a:r>
              <a:rPr lang="ru-RU" b="1" dirty="0" smtClean="0"/>
              <a:t>результаты обучающихся. 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pPr>
              <a:buNone/>
            </a:pP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“</a:t>
            </a:r>
            <a:r>
              <a:rPr lang="ru-RU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 оценивать?”</a:t>
            </a: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ad_37116_imag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4214818"/>
            <a:ext cx="253365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493574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Оценка </a:t>
            </a:r>
            <a:r>
              <a:rPr lang="ru-RU" b="1" dirty="0" smtClean="0"/>
              <a:t>по: </a:t>
            </a:r>
          </a:p>
          <a:p>
            <a:pPr lvl="0"/>
            <a:r>
              <a:rPr lang="ru-RU" b="1" dirty="0" smtClean="0"/>
              <a:t>временным этапам (полугодие, учебный год); </a:t>
            </a:r>
          </a:p>
          <a:p>
            <a:pPr lvl="0"/>
            <a:r>
              <a:rPr lang="ru-RU" b="1" dirty="0" smtClean="0"/>
              <a:t>охвату детей; </a:t>
            </a:r>
          </a:p>
          <a:p>
            <a:pPr lvl="0"/>
            <a:r>
              <a:rPr lang="ru-RU" b="1" dirty="0" smtClean="0"/>
              <a:t>массовым мероприятиям (соревнования, конкурсы, выставки и т.п.); </a:t>
            </a:r>
          </a:p>
          <a:p>
            <a:pPr lvl="0"/>
            <a:r>
              <a:rPr lang="ru-RU" b="1" dirty="0" smtClean="0"/>
              <a:t>первенству в этих мероприятиях (лауреаты, победители, призёры, и т.п.); </a:t>
            </a:r>
          </a:p>
          <a:p>
            <a:pPr lvl="0"/>
            <a:r>
              <a:rPr lang="ru-RU" b="1" dirty="0" smtClean="0"/>
              <a:t>научно-методическому обеспечению; </a:t>
            </a:r>
          </a:p>
          <a:p>
            <a:pPr lvl="0"/>
            <a:r>
              <a:rPr lang="ru-RU" b="1" dirty="0" smtClean="0"/>
              <a:t>психолого-педагогическому обеспечению; </a:t>
            </a:r>
          </a:p>
          <a:p>
            <a:pPr lvl="0"/>
            <a:r>
              <a:rPr lang="ru-RU" b="1" dirty="0" smtClean="0"/>
              <a:t>материально-техническому обеспечению; </a:t>
            </a:r>
          </a:p>
          <a:p>
            <a:pPr lvl="0"/>
            <a:r>
              <a:rPr lang="ru-RU" b="1" dirty="0" smtClean="0"/>
              <a:t>профориентации;</a:t>
            </a:r>
          </a:p>
          <a:p>
            <a:pPr lvl="0"/>
            <a:r>
              <a:rPr lang="ru-RU" b="1" dirty="0" smtClean="0"/>
              <a:t>квалификации педагогов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642942"/>
          </a:xfrm>
        </p:spPr>
        <p:txBody>
          <a:bodyPr>
            <a:noAutofit/>
          </a:bodyPr>
          <a:lstStyle/>
          <a:p>
            <a:pPr lvl="0" algn="ctr"/>
            <a:r>
              <a:rPr lang="ru-RU" sz="4000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какие аспекты оценивать? </a:t>
            </a:r>
            <a:br>
              <a:rPr lang="ru-RU" sz="4000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4000" u="sng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ad_37116_imag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92" y="5009230"/>
            <a:ext cx="1890708" cy="17059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114</TotalTime>
  <Words>1180</Words>
  <Application>Microsoft Office PowerPoint</Application>
  <PresentationFormat>Экран (4:3)</PresentationFormat>
  <Paragraphs>119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зачем оценивать? </vt:lpstr>
      <vt:lpstr>“кто и как оценивает?” </vt:lpstr>
      <vt:lpstr>“что оценивать?” </vt:lpstr>
      <vt:lpstr>какие аспекты оценивать?  </vt:lpstr>
      <vt:lpstr>основные параметры учебных достижений  в сфере дополнительного образования: </vt:lpstr>
      <vt:lpstr>Личностные достижения: </vt:lpstr>
      <vt:lpstr>Социально-педагогические результаты: </vt:lpstr>
      <vt:lpstr>Мониторинг</vt:lpstr>
      <vt:lpstr>Слайд 14</vt:lpstr>
      <vt:lpstr>Слайд 15</vt:lpstr>
      <vt:lpstr>Слайд 16</vt:lpstr>
      <vt:lpstr>Результаты итоговой аттестации.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Никита</dc:creator>
  <cp:lastModifiedBy>Никита</cp:lastModifiedBy>
  <cp:revision>12</cp:revision>
  <dcterms:created xsi:type="dcterms:W3CDTF">2012-10-26T16:15:45Z</dcterms:created>
  <dcterms:modified xsi:type="dcterms:W3CDTF">2012-10-26T18:10:28Z</dcterms:modified>
</cp:coreProperties>
</file>